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56" r:id="rId2"/>
    <p:sldId id="258" r:id="rId3"/>
    <p:sldId id="257" r:id="rId4"/>
    <p:sldId id="260" r:id="rId5"/>
    <p:sldId id="273" r:id="rId6"/>
    <p:sldId id="263" r:id="rId7"/>
    <p:sldId id="264" r:id="rId8"/>
    <p:sldId id="267" r:id="rId9"/>
    <p:sldId id="268" r:id="rId10"/>
    <p:sldId id="270" r:id="rId11"/>
    <p:sldId id="280" r:id="rId12"/>
    <p:sldId id="269" r:id="rId13"/>
    <p:sldId id="282" r:id="rId14"/>
    <p:sldId id="271" r:id="rId15"/>
    <p:sldId id="283" r:id="rId16"/>
    <p:sldId id="275" r:id="rId17"/>
    <p:sldId id="272" r:id="rId18"/>
    <p:sldId id="274" r:id="rId19"/>
    <p:sldId id="276" r:id="rId20"/>
    <p:sldId id="277" r:id="rId21"/>
    <p:sldId id="307" r:id="rId22"/>
    <p:sldId id="308" r:id="rId23"/>
    <p:sldId id="278" r:id="rId24"/>
    <p:sldId id="284" r:id="rId25"/>
    <p:sldId id="279" r:id="rId26"/>
    <p:sldId id="285" r:id="rId27"/>
    <p:sldId id="289" r:id="rId28"/>
    <p:sldId id="290" r:id="rId29"/>
    <p:sldId id="291" r:id="rId30"/>
    <p:sldId id="292" r:id="rId31"/>
    <p:sldId id="293" r:id="rId32"/>
    <p:sldId id="302" r:id="rId33"/>
    <p:sldId id="294" r:id="rId34"/>
    <p:sldId id="295" r:id="rId35"/>
    <p:sldId id="296" r:id="rId36"/>
    <p:sldId id="299" r:id="rId37"/>
    <p:sldId id="303" r:id="rId38"/>
    <p:sldId id="305" r:id="rId39"/>
    <p:sldId id="306" r:id="rId40"/>
    <p:sldId id="304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1056" autoAdjust="0"/>
  </p:normalViewPr>
  <p:slideViewPr>
    <p:cSldViewPr snapToGrid="0">
      <p:cViewPr varScale="1">
        <p:scale>
          <a:sx n="59" d="100"/>
          <a:sy n="59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A2C9-BB90-44C4-A454-428897CC5DA5}" type="datetimeFigureOut">
              <a:rPr lang="it-IT" smtClean="0"/>
              <a:t>18/02/2021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38D4-E8D3-420B-A256-7146884A0D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05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progetto che vi presentiamo prende il nome di Oltre il giardino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20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Ogni parte del sito è stato realizzata in modo responsive in questo modo il sistema è visibile su qualsiasi schermo su cui viene visualizzare </a:t>
            </a:r>
            <a:r>
              <a:rPr lang="it-IT" dirty="0" err="1"/>
              <a:t>indipendemente</a:t>
            </a:r>
            <a:r>
              <a:rPr lang="it-IT" dirty="0"/>
              <a:t> dalla grandezza. Per fare questo abbiamo utilizzato le media query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33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detto in precedenza il nostro sistema prevede la figura di un </a:t>
            </a:r>
            <a:r>
              <a:rPr lang="it-IT" dirty="0" err="1"/>
              <a:t>amministraore</a:t>
            </a:r>
            <a:r>
              <a:rPr lang="it-IT" dirty="0"/>
              <a:t> che gestisce la manutenzione del sito</a:t>
            </a:r>
            <a:br>
              <a:rPr lang="it-IT" dirty="0"/>
            </a:br>
            <a:r>
              <a:rPr lang="it-IT" dirty="0"/>
              <a:t>Le </a:t>
            </a:r>
            <a:r>
              <a:rPr lang="it-IT" dirty="0" err="1"/>
              <a:t>paigne</a:t>
            </a:r>
            <a:r>
              <a:rPr lang="it-IT" dirty="0"/>
              <a:t> dedicate alla </a:t>
            </a:r>
            <a:r>
              <a:rPr lang="it-IT" dirty="0" err="1"/>
              <a:t>amministraotre</a:t>
            </a:r>
            <a:r>
              <a:rPr lang="it-IT" dirty="0"/>
              <a:t> sono visibili solamente ha volta che ha effettuato l’accesso tramite un apposito pulsante chiamato gestione amministratore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20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nasce dall’idea di combinare insieme il giardinaggio, inteso come proprio spazio verde personale, e l’agricoltura inteso come coltivazione di  grandi terreni.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81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sito dedicato anch’esso alla vendita di prodotti e attrezzatture</a:t>
            </a:r>
          </a:p>
          <a:p>
            <a:r>
              <a:rPr lang="it-IT" dirty="0"/>
              <a:t>da giardino, per l’agricoltura ma non solo. Mostra già nella homepage </a:t>
            </a:r>
          </a:p>
          <a:p>
            <a:r>
              <a:rPr lang="it-IT" dirty="0"/>
              <a:t>il menu contenente tutte le categorie nelle quali si raggruppano i </a:t>
            </a:r>
          </a:p>
          <a:p>
            <a:r>
              <a:rPr lang="it-IT" dirty="0"/>
              <a:t>prodotti in vendita. Nell’intestazione permette all’utente di visualizzare </a:t>
            </a:r>
          </a:p>
          <a:p>
            <a:r>
              <a:rPr lang="it-IT" dirty="0"/>
              <a:t>e verificare i suoi dati e il carrello. Del quale mostra l’importo </a:t>
            </a:r>
          </a:p>
          <a:p>
            <a:r>
              <a:rPr lang="it-IT" dirty="0"/>
              <a:t>complessivo dei prodotti inseriti. </a:t>
            </a:r>
          </a:p>
          <a:p>
            <a:r>
              <a:rPr lang="it-IT" dirty="0"/>
              <a:t>Ma, la parte centrale della homepage potrebbe portare l’utente a </a:t>
            </a:r>
          </a:p>
          <a:p>
            <a:r>
              <a:rPr lang="it-IT" dirty="0"/>
              <a:t>disorientarsi, inoltre non è presente una pagina dedicata a come funzioni il sito, cosa che potrebbe essere una guida per un utente poco esperto.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92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r>
              <a:rPr lang="it-IT" dirty="0"/>
              <a:t>PRO: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Menu nell’Homepage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Intestazione che permette all’utente di visualizzare i suoi dati e il carrello con relativo importo.</a:t>
            </a:r>
          </a:p>
          <a:p>
            <a:pPr>
              <a:lnSpc>
                <a:spcPct val="110000"/>
              </a:lnSpc>
            </a:pPr>
            <a:r>
              <a:rPr lang="it-IT" dirty="0"/>
              <a:t>CONTRO: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Parte centrale </a:t>
            </a:r>
            <a:r>
              <a:rPr lang="it-IT" dirty="0" err="1"/>
              <a:t>Homapage</a:t>
            </a:r>
            <a:r>
              <a:rPr lang="it-IT" dirty="0"/>
              <a:t> potrebbe disorientare l’utente</a:t>
            </a:r>
          </a:p>
          <a:p>
            <a:pPr>
              <a:lnSpc>
                <a:spcPct val="110000"/>
              </a:lnSpc>
            </a:pPr>
            <a:r>
              <a:rPr lang="it-IT" dirty="0"/>
              <a:t>-  Non è presente una pagina come funziona.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48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sito presenta un’interfaccia che ricorda la vita </a:t>
            </a:r>
          </a:p>
          <a:p>
            <a:r>
              <a:rPr lang="it-IT" dirty="0"/>
              <a:t>bucolica, sembrerebbe essere il sito adatto per utenti dediti </a:t>
            </a:r>
          </a:p>
          <a:p>
            <a:r>
              <a:rPr lang="it-IT" dirty="0"/>
              <a:t>a tali passioni e lavori. Si occupa anche della vendita di accessori</a:t>
            </a:r>
          </a:p>
          <a:p>
            <a:r>
              <a:rPr lang="it-IT" dirty="0"/>
              <a:t>per piccoli animali domestici, quali gatti, cani ecc.. </a:t>
            </a:r>
          </a:p>
          <a:p>
            <a:r>
              <a:rPr lang="it-IT" dirty="0"/>
              <a:t>La maggior parte delle funzionalità è accessibile solo dall’ </a:t>
            </a:r>
            <a:r>
              <a:rPr lang="it-IT" dirty="0" err="1"/>
              <a:t>header</a:t>
            </a:r>
            <a:r>
              <a:rPr lang="it-IT" dirty="0"/>
              <a:t>, </a:t>
            </a:r>
          </a:p>
          <a:p>
            <a:r>
              <a:rPr lang="it-IT" dirty="0"/>
              <a:t>il che potrebbe essere negativo per un utente poco attento.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2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r>
              <a:rPr lang="it-IT" dirty="0"/>
              <a:t>PRO: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Menu nell’Homepage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Intestazione che permette all’utente di visualizzare i suoi dati e il carrello con relativo importo.</a:t>
            </a:r>
          </a:p>
          <a:p>
            <a:pPr>
              <a:lnSpc>
                <a:spcPct val="110000"/>
              </a:lnSpc>
            </a:pPr>
            <a:r>
              <a:rPr lang="it-IT" dirty="0"/>
              <a:t>CONTRO: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Parte centrale </a:t>
            </a:r>
            <a:r>
              <a:rPr lang="it-IT" dirty="0" err="1"/>
              <a:t>Homapage</a:t>
            </a:r>
            <a:r>
              <a:rPr lang="it-IT" dirty="0"/>
              <a:t> potrebbe disorientare l’utente</a:t>
            </a:r>
          </a:p>
          <a:p>
            <a:pPr>
              <a:lnSpc>
                <a:spcPct val="110000"/>
              </a:lnSpc>
            </a:pPr>
            <a:r>
              <a:rPr lang="it-IT" dirty="0"/>
              <a:t>-  Non è presente una pagina come funziona.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55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sito è dedicato agli oggetti da giardinaggio e la loro</a:t>
            </a:r>
          </a:p>
          <a:p>
            <a:r>
              <a:rPr lang="it-IT" dirty="0"/>
              <a:t>manutenzione, infatti sono presenti e disponibili eventuali </a:t>
            </a:r>
          </a:p>
          <a:p>
            <a:r>
              <a:rPr lang="it-IT" dirty="0"/>
              <a:t>pezzi di ricambio per i prodotti precedentemente acquistati.</a:t>
            </a:r>
          </a:p>
          <a:p>
            <a:r>
              <a:rPr lang="it-IT" dirty="0"/>
              <a:t>E’ inoltre presente un apposita sezione dedicata all’assistenza </a:t>
            </a:r>
          </a:p>
          <a:p>
            <a:r>
              <a:rPr lang="it-IT" dirty="0"/>
              <a:t>tecnica dei prodotti, per i quali però non è possibile l’acquisto </a:t>
            </a:r>
          </a:p>
          <a:p>
            <a:r>
              <a:rPr lang="it-IT" dirty="0"/>
              <a:t>on-line, infatti il sito non è un e-commerce.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r>
              <a:rPr lang="it-IT" dirty="0"/>
              <a:t>PRO: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Menu nell’Homepage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Intestazione che permette all’utente di visualizzare i suoi dati e il carrello con relativo importo.</a:t>
            </a:r>
          </a:p>
          <a:p>
            <a:pPr>
              <a:lnSpc>
                <a:spcPct val="110000"/>
              </a:lnSpc>
            </a:pPr>
            <a:r>
              <a:rPr lang="it-IT" dirty="0"/>
              <a:t>CONTRO: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dirty="0"/>
              <a:t>Parte centrale </a:t>
            </a:r>
            <a:r>
              <a:rPr lang="it-IT" dirty="0" err="1"/>
              <a:t>Homapage</a:t>
            </a:r>
            <a:r>
              <a:rPr lang="it-IT" dirty="0"/>
              <a:t> potrebbe disorientare l’utente</a:t>
            </a:r>
          </a:p>
          <a:p>
            <a:pPr>
              <a:lnSpc>
                <a:spcPct val="110000"/>
              </a:lnSpc>
            </a:pPr>
            <a:r>
              <a:rPr lang="it-IT" dirty="0"/>
              <a:t>-  Non è presente una pagina come funziona.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55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 dirty="0"/>
              <a:t>La nostra soluzione è «</a:t>
            </a:r>
            <a:r>
              <a:rPr lang="it-IT" sz="1200" dirty="0" err="1"/>
              <a:t>oltreilgiardino</a:t>
            </a:r>
            <a:r>
              <a:rPr lang="it-IT" sz="1200" dirty="0"/>
              <a:t>», un sito di e-commerce attraverso il quale è possibile acquistare oggetti per l’agricoltura, il giardinaggio e la cura delle piante.    Il sito sembrerebbe molto semplice da utilizzare e  comprenderne le funzionalità previste. Questo grazie alla homepage della piattaforma che presenta un intestazione contenente il logo ben visibile, il tasto di accesso e le pagine relative  a informazioni, assistenza e una dedicata a come funziona il sito. Nella </a:t>
            </a:r>
            <a:r>
              <a:rPr lang="it-IT" sz="1200" dirty="0" err="1"/>
              <a:t>navbar</a:t>
            </a:r>
            <a:r>
              <a:rPr lang="it-IT" sz="1200" dirty="0"/>
              <a:t> è anche presente la voce catalogo, dal quale un utente può visualizzare i prodotti in vendita ma può acquistarli successivamente solo se ha effettuo                                  la registrazione e l’accesso al sito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8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6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2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7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4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6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3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55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ricolashop.it/" TargetMode="External"/><Relationship Id="rId2" Type="http://schemas.openxmlformats.org/officeDocument/2006/relationships/hyperlink" Target="https://www.peragashop.com/giardinaggi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bimex.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ato estivo in controluce">
            <a:extLst>
              <a:ext uri="{FF2B5EF4-FFF2-40B4-BE49-F238E27FC236}">
                <a16:creationId xmlns:a16="http://schemas.microsoft.com/office/drawing/2014/main" id="{E0C0EE40-4B79-4764-8ED4-4BEF95383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948" b="578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1F8988-8886-47C0-B908-13DE89DE5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Oltre il Giardino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E679A-641D-4237-B24D-918A98B4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Peragashop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7B4C179-CC72-4F3D-A6F3-E812C8927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8" y="1940346"/>
            <a:ext cx="5636024" cy="4430473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6CC855-5B95-46D4-8A02-A3F2059BBA89}"/>
              </a:ext>
            </a:extLst>
          </p:cNvPr>
          <p:cNvSpPr txBox="1">
            <a:spLocks/>
          </p:cNvSpPr>
          <p:nvPr/>
        </p:nvSpPr>
        <p:spPr>
          <a:xfrm>
            <a:off x="6096000" y="2108201"/>
            <a:ext cx="5863652" cy="44304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6697C2A-7787-4E0A-9B4B-A268F2DCF55F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Dedicato anch’esso alla vendita di prodotti e attrezzatture da giardino, per l’agricoltura e non solo.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149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B94522B-4412-4672-9B47-E513846B186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Peragashop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PRO: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Menu nell’Homepage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Intestazione che permette all’utente di visualizzare i suoi dati e il carrello con relativo importo.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CONTRO: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Parte centrale </a:t>
            </a:r>
            <a:r>
              <a:rPr lang="it-IT" sz="2000" dirty="0" err="1"/>
              <a:t>Homapage</a:t>
            </a:r>
            <a:r>
              <a:rPr lang="it-IT" sz="2000" dirty="0"/>
              <a:t> potrebbe disorientare l’utente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-  Non è presente una pagina come funziona.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1062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C1FE8-69AE-467C-9DBB-630817DD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Agricolashop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1A0EDD-05BD-4C74-9F1D-BF5AC6EB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4" y="1941695"/>
            <a:ext cx="5598311" cy="4370738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13A332A-C259-49C4-B1BF-A101F0EA62BC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Questo sito presenta un’interfaccia che ricorda la vita bucolica, sembrerebbe essere il sito che potrebbe attirare per la maggiore gli utenti che si dedicano a tali passioni e lavori. </a:t>
            </a:r>
            <a:br>
              <a:rPr lang="it-IT" sz="2400" dirty="0"/>
            </a:br>
            <a:br>
              <a:rPr lang="it-IT" sz="2400" dirty="0"/>
            </a:b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359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PRO: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- Catalogo molto fornito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CONTRO: </a:t>
            </a:r>
          </a:p>
          <a:p>
            <a:r>
              <a:rPr lang="it-IT" sz="2000" dirty="0"/>
              <a:t>- La maggior parte delle funzionalità è presente solo nell’</a:t>
            </a:r>
            <a:r>
              <a:rPr lang="it-IT" sz="2000" dirty="0" err="1"/>
              <a:t>header</a:t>
            </a:r>
            <a:r>
              <a:rPr lang="it-IT" sz="2000" dirty="0"/>
              <a:t> della pagina</a:t>
            </a:r>
          </a:p>
          <a:p>
            <a:r>
              <a:rPr lang="it-IT" sz="2000" dirty="0"/>
              <a:t>- La vendita si espande anche a più ambiti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B80EC09E-108C-4F44-9218-0148047FCBDC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Agricolashop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53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C7F38-7AC9-4076-9CFF-E81483F5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Ribimex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A0BEF0B-9ED9-44BD-A6C0-85D638FAA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922897"/>
            <a:ext cx="5151120" cy="4386463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1DADC74-3F86-400A-A1A8-99FCA8BCA663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Questo sito è dedicato agli oggetti da giardinaggio e la loro manutenzione, infatti sono presenti e disponibili eventuali pezzi di ricambio per i prodotti precedentemente acquistati.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051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PRO: </a:t>
            </a:r>
          </a:p>
          <a:p>
            <a:r>
              <a:rPr lang="it-IT" sz="2000" dirty="0"/>
              <a:t>- Sezione dedicata all’assistenza tecnica dei prodotti.</a:t>
            </a:r>
          </a:p>
          <a:p>
            <a:endParaRPr lang="it-IT" sz="2000" dirty="0"/>
          </a:p>
          <a:p>
            <a:r>
              <a:rPr lang="it-IT" sz="2000" dirty="0"/>
              <a:t>CONTRO:</a:t>
            </a:r>
          </a:p>
          <a:p>
            <a:r>
              <a:rPr lang="it-IT" sz="2000" dirty="0"/>
              <a:t>- Non  è possibile l’acquisto essendo il sito non</a:t>
            </a:r>
            <a:br>
              <a:rPr lang="it-IT" sz="2000" dirty="0"/>
            </a:br>
            <a:r>
              <a:rPr lang="it-IT" sz="2000" dirty="0"/>
              <a:t>e-commerce.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32A592E-8ECC-47BF-9037-6DFACFA716B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Ribimex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287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8373A-2AF5-48F0-952F-1260EE03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 Proposta-Oltre il giardino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03A6B00-E25F-419B-8F63-FB3487CA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737360"/>
            <a:ext cx="11020096" cy="4679206"/>
          </a:xfrm>
        </p:spPr>
      </p:pic>
    </p:spTree>
    <p:extLst>
      <p:ext uri="{BB962C8B-B14F-4D97-AF65-F5344CB8AC3E}">
        <p14:creationId xmlns:p14="http://schemas.microsoft.com/office/powerpoint/2010/main" val="257454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/>
              <a:t>Soluzione proposta</a:t>
            </a:r>
            <a:endParaRPr lang="it-IT" sz="60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54CC351-C8CC-4E24-A4C1-6F72FAE6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3012439"/>
          </a:xfrm>
        </p:spPr>
        <p:txBody>
          <a:bodyPr>
            <a:normAutofit/>
          </a:bodyPr>
          <a:lstStyle/>
          <a:p>
            <a:r>
              <a:rPr lang="it-IT" sz="2400" dirty="0"/>
              <a:t>La nostra soluzione è un e-commerce attraverso il quale un utente può acquistare oggetti di agricoltura, giardinaggio e cura delle piante. </a:t>
            </a:r>
          </a:p>
          <a:p>
            <a:r>
              <a:rPr lang="it-IT" sz="2400" dirty="0"/>
              <a:t>Il nostro sito si propone di essere quanto più user-</a:t>
            </a:r>
            <a:r>
              <a:rPr lang="it-IT" sz="2400" dirty="0" err="1"/>
              <a:t>friendly</a:t>
            </a:r>
            <a:r>
              <a:rPr lang="it-IT" sz="2400" dirty="0"/>
              <a:t> grazie alla homepage della piattaforma che presenta un logo ben visibile, il tasto di accesso e le pagine relative alle informazioni di assistenza. </a:t>
            </a:r>
          </a:p>
        </p:txBody>
      </p:sp>
    </p:spTree>
    <p:extLst>
      <p:ext uri="{BB962C8B-B14F-4D97-AF65-F5344CB8AC3E}">
        <p14:creationId xmlns:p14="http://schemas.microsoft.com/office/powerpoint/2010/main" val="30837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Soluzione proposta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DF396-1291-41A0-8761-0143A86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136" y="2036905"/>
            <a:ext cx="10085727" cy="3875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400" dirty="0"/>
              <a:t>«Oltre il giardino» è accessibili da due tipologie di utenze: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dirty="0"/>
              <a:t>UTENTE:</a:t>
            </a:r>
            <a:r>
              <a:rPr lang="it-IT" sz="2400" dirty="0">
                <a:sym typeface="Wingdings" panose="05000000000000000000" pitchFamily="2" charset="2"/>
              </a:rPr>
              <a:t> l’utente finale che può usufruire di tutte le funzionalità della piattaforma. Dalla visualizzazione del catalogo, all’acquisto di vari prodotti, passando dalla modifica dei propri dati, alla ricerca dei prodotti.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dirty="0"/>
              <a:t>AMMINISTRATORE </a:t>
            </a:r>
            <a:r>
              <a:rPr lang="it-IT" sz="2400" dirty="0">
                <a:sym typeface="Wingdings" panose="05000000000000000000" pitchFamily="2" charset="2"/>
              </a:rPr>
              <a:t> utente  che si occupa di visualizzare/gestire e della manutenzione della piattaforma. Inserendo nuovi prodotti nel catalogo, modificandone i prezzi e visualizzando tutte le informazione necessari  sugli ordini complessivi effettuati dagli utenti.</a:t>
            </a:r>
          </a:p>
        </p:txBody>
      </p:sp>
    </p:spTree>
    <p:extLst>
      <p:ext uri="{BB962C8B-B14F-4D97-AF65-F5344CB8AC3E}">
        <p14:creationId xmlns:p14="http://schemas.microsoft.com/office/powerpoint/2010/main" val="358655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F3B46-16A9-4CC9-8654-302D5B4A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Diagramma Navigazionale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5AF0389-ABD0-4FD8-9356-D70386AC6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/>
          <a:stretch/>
        </p:blipFill>
        <p:spPr>
          <a:xfrm>
            <a:off x="1097280" y="1948168"/>
            <a:ext cx="10058400" cy="4004442"/>
          </a:xfrm>
        </p:spPr>
      </p:pic>
    </p:spTree>
    <p:extLst>
      <p:ext uri="{BB962C8B-B14F-4D97-AF65-F5344CB8AC3E}">
        <p14:creationId xmlns:p14="http://schemas.microsoft.com/office/powerpoint/2010/main" val="23765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Introduzione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Oltre il giardino è un e-commerce rivolto ad un pubblico di utenti con la passione del giardinaggio e dell’agricoltura. </a:t>
            </a:r>
          </a:p>
          <a:p>
            <a:r>
              <a:rPr lang="it-IT" sz="2800" dirty="0"/>
              <a:t>La realizzazione del sito vede la collaborazione di due studentesse: </a:t>
            </a:r>
          </a:p>
          <a:p>
            <a:r>
              <a:rPr lang="it-IT" sz="2800" dirty="0"/>
              <a:t>- Alessia Crispo, matricola 0512103853</a:t>
            </a:r>
          </a:p>
          <a:p>
            <a:r>
              <a:rPr lang="it-IT" sz="2800" dirty="0"/>
              <a:t>- Luisa Cauteruccio, matricola 0512103478</a:t>
            </a:r>
          </a:p>
        </p:txBody>
      </p:sp>
    </p:spTree>
    <p:extLst>
      <p:ext uri="{BB962C8B-B14F-4D97-AF65-F5344CB8AC3E}">
        <p14:creationId xmlns:p14="http://schemas.microsoft.com/office/powerpoint/2010/main" val="252630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EAFA6-F89C-4D99-A26E-BA7271B0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Mappa Dei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3D3F5F-F42D-4380-8BD7-713C6A4FD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5122" b="24958"/>
          <a:stretch/>
        </p:blipFill>
        <p:spPr>
          <a:xfrm>
            <a:off x="574922" y="2042886"/>
            <a:ext cx="11042155" cy="3459843"/>
          </a:xfrm>
        </p:spPr>
      </p:pic>
    </p:spTree>
    <p:extLst>
      <p:ext uri="{BB962C8B-B14F-4D97-AF65-F5344CB8AC3E}">
        <p14:creationId xmlns:p14="http://schemas.microsoft.com/office/powerpoint/2010/main" val="106802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FADA0-DEED-4D07-975E-B3BCE807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Catalogo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229F961-8C2C-4CDA-B276-C7BA507B3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b="-1"/>
          <a:stretch/>
        </p:blipFill>
        <p:spPr>
          <a:xfrm>
            <a:off x="1638178" y="2008413"/>
            <a:ext cx="9517502" cy="43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64C56-ED0A-4B01-A83A-C134A04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Carrello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AFE898-9DA2-4D8D-AD0D-DDC32560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29" y="1983512"/>
            <a:ext cx="9160329" cy="43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55926E-0009-4DF4-9142-6F5BD58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Database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FE661A3-2B83-4029-B091-EF5C09A9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859144" y="2051877"/>
            <a:ext cx="10473712" cy="4169310"/>
          </a:xfrm>
        </p:spPr>
      </p:pic>
    </p:spTree>
    <p:extLst>
      <p:ext uri="{BB962C8B-B14F-4D97-AF65-F5344CB8AC3E}">
        <p14:creationId xmlns:p14="http://schemas.microsoft.com/office/powerpoint/2010/main" val="116191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7ECF65-577A-4DDF-8AFC-912C326A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MVC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72F23613-5F54-4DF8-B386-E20A80D2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82278"/>
            <a:ext cx="3715352" cy="4221333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DB81DC-A1BF-4597-A193-B70B35474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19" y="2449771"/>
            <a:ext cx="4160967" cy="33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70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6D0DE-D0D3-40E1-962A-42760041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Data Source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0BDEB5-932D-433A-8578-F198AEEA6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54" y="1963821"/>
            <a:ext cx="8432271" cy="4404895"/>
          </a:xfrm>
        </p:spPr>
      </p:pic>
    </p:spTree>
    <p:extLst>
      <p:ext uri="{BB962C8B-B14F-4D97-AF65-F5344CB8AC3E}">
        <p14:creationId xmlns:p14="http://schemas.microsoft.com/office/powerpoint/2010/main" val="6582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207B8-772F-4689-82E4-4867560B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8192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CA0D9D-47A9-4162-AA3A-5DC6DAAA5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7" y="246229"/>
            <a:ext cx="6459170" cy="60326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724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DEDB84-D1A0-459D-BCBA-7DD9DF437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65" y="317366"/>
            <a:ext cx="3657866" cy="5788573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2D5FA3F1-5BF1-47B2-B016-798808BBA567}"/>
              </a:ext>
            </a:extLst>
          </p:cNvPr>
          <p:cNvSpPr txBox="1">
            <a:spLocks/>
          </p:cNvSpPr>
          <p:nvPr/>
        </p:nvSpPr>
        <p:spPr>
          <a:xfrm>
            <a:off x="590550" y="2553553"/>
            <a:ext cx="5638799" cy="8754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Piccolo Schermo</a:t>
            </a:r>
          </a:p>
        </p:txBody>
      </p:sp>
    </p:spTree>
    <p:extLst>
      <p:ext uri="{BB962C8B-B14F-4D97-AF65-F5344CB8AC3E}">
        <p14:creationId xmlns:p14="http://schemas.microsoft.com/office/powerpoint/2010/main" val="410944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D66598-2988-478A-BF00-5422DC51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>
          <a:xfrm>
            <a:off x="0" y="819150"/>
            <a:ext cx="12192000" cy="534607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24F5BFB-5C88-4F72-81DE-E559704120EA}"/>
              </a:ext>
            </a:extLst>
          </p:cNvPr>
          <p:cNvSpPr txBox="1">
            <a:spLocks/>
          </p:cNvSpPr>
          <p:nvPr/>
        </p:nvSpPr>
        <p:spPr>
          <a:xfrm>
            <a:off x="544830" y="234018"/>
            <a:ext cx="10058400" cy="875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Grande Schermo</a:t>
            </a:r>
          </a:p>
        </p:txBody>
      </p:sp>
    </p:spTree>
    <p:extLst>
      <p:ext uri="{BB962C8B-B14F-4D97-AF65-F5344CB8AC3E}">
        <p14:creationId xmlns:p14="http://schemas.microsoft.com/office/powerpoint/2010/main" val="201018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804D2-2487-4D57-B70F-12DFEB1CF25B}"/>
              </a:ext>
            </a:extLst>
          </p:cNvPr>
          <p:cNvSpPr txBox="1">
            <a:spLocks/>
          </p:cNvSpPr>
          <p:nvPr/>
        </p:nvSpPr>
        <p:spPr>
          <a:xfrm>
            <a:off x="342634" y="2553552"/>
            <a:ext cx="5943866" cy="8754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Medio Schermo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4F3366-2242-4252-92B7-6E64491EB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90179"/>
            <a:ext cx="7906313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8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DC89CF-3329-450B-BD1B-7A2F24BE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Dal giardinaggio all’agricoltura</a:t>
            </a:r>
          </a:p>
        </p:txBody>
      </p:sp>
      <p:pic>
        <p:nvPicPr>
          <p:cNvPr id="5" name="Picture 4" descr="Sezione di radici e piante giovani">
            <a:extLst>
              <a:ext uri="{FF2B5EF4-FFF2-40B4-BE49-F238E27FC236}">
                <a16:creationId xmlns:a16="http://schemas.microsoft.com/office/drawing/2014/main" id="{A3D60E5B-2B96-46F7-9A4F-288622B79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11" r="436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1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4429F5-700D-471E-97C7-135306F29997}"/>
              </a:ext>
            </a:extLst>
          </p:cNvPr>
          <p:cNvSpPr txBox="1">
            <a:spLocks/>
          </p:cNvSpPr>
          <p:nvPr/>
        </p:nvSpPr>
        <p:spPr>
          <a:xfrm>
            <a:off x="590550" y="2553553"/>
            <a:ext cx="5638799" cy="8754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Piccolo Schermo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0E7483-ECCB-41FF-9EA8-53F349E33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8" y="19050"/>
            <a:ext cx="4152902" cy="62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4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4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imo piano della tastiera di una calcolatrice">
            <a:extLst>
              <a:ext uri="{FF2B5EF4-FFF2-40B4-BE49-F238E27FC236}">
                <a16:creationId xmlns:a16="http://schemas.microsoft.com/office/drawing/2014/main" id="{0F9E606C-0619-4B31-9BF5-F10DD2E94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C537E75-2288-46FE-95FB-153FD21C69B6}"/>
              </a:ext>
            </a:extLst>
          </p:cNvPr>
          <p:cNvSpPr txBox="1">
            <a:spLocks/>
          </p:cNvSpPr>
          <p:nvPr/>
        </p:nvSpPr>
        <p:spPr>
          <a:xfrm>
            <a:off x="1066800" y="1051555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</a:rPr>
              <a:t>Amministratore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8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599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9FF5C9-BB9B-49CC-8DF8-551D8282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400300"/>
            <a:ext cx="11258550" cy="174846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D44C879-DA71-4EF9-BA9B-C1DD9BC3BD4E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389476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AE7067-A8A1-47FD-871F-6A6A2BCC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6" y="1085850"/>
            <a:ext cx="9682091" cy="521535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9A89340-9B9E-49C4-9FA2-3FA24C3FB51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51745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81D0612-4D6B-449F-AC86-3F8353F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4" y="762422"/>
            <a:ext cx="9892471" cy="560949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9A1CF82-825A-4703-97FC-C078AEE49F1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/>
              <a:t>Amministratore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4262379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8BFF5C-AEBB-438F-AF23-DFD6186FB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6" y="1552358"/>
            <a:ext cx="11088647" cy="3105583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A75DCED-3CBD-4DDB-A9A3-4E2166FBA5AE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800079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16D0DE-D0D3-40E1-962A-42760041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Barra di ricerca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98BD58-9E6C-4477-BA1A-EC184B53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9" y="1406977"/>
            <a:ext cx="5299675" cy="2068942"/>
          </a:xfrm>
          <a:prstGeom prst="rect">
            <a:avLst/>
          </a:prstGeom>
        </p:spPr>
      </p:pic>
      <p:pic>
        <p:nvPicPr>
          <p:cNvPr id="7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998DC0-FED5-4861-87CB-A705283F5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r="4255"/>
          <a:stretch/>
        </p:blipFill>
        <p:spPr>
          <a:xfrm>
            <a:off x="6256867" y="1504640"/>
            <a:ext cx="5302232" cy="1873613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2697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D2BAEB-E133-43DD-B624-94B9AA4A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Script -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Catalogo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FCD42D-F63D-403E-8DE8-91134269D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56" b="31156"/>
          <a:stretch/>
        </p:blipFill>
        <p:spPr>
          <a:xfrm>
            <a:off x="635459" y="1046829"/>
            <a:ext cx="5299675" cy="278923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D587E1-2050-4ABA-98A6-50D21ECC4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1470133"/>
            <a:ext cx="5302232" cy="19426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616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7066D-C905-4648-98E9-4E01545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Carrello Vuoto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017D8C-5CC8-40A5-A41B-3A55531E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96225"/>
            <a:ext cx="10058400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7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6C20F-EBD3-4EB4-9748-20E1BCE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404-Error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361BE-F0F4-410F-8889-6E5E73616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49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Obiettivo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200" dirty="0"/>
              <a:t>La presente proposta progettuale nasce per rispondere all’esigenza di un cliente privato o di    un’azienda di avere a disposizione una piattaforma centralizzata per il commercio di prodotti e strumenti volti alla coltivazione e alla cura delle piante.</a:t>
            </a:r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720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E87264-63C7-4209-A8C0-3CE34AAC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/>
              <a:t>Pagine Statiche</a:t>
            </a:r>
            <a:endParaRPr lang="it-IT" dirty="0"/>
          </a:p>
        </p:txBody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BFC445-02D5-49EE-8347-BA1B6F51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2" y="2653991"/>
            <a:ext cx="3367424" cy="24666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30436-F898-4E28-B1BE-D6EB588D0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83" y="2565083"/>
            <a:ext cx="4148925" cy="213042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BFE87-8465-4EA1-BFA0-D88E3EA7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16" y="2550866"/>
            <a:ext cx="3918467" cy="2130421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756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Utenti 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3200" dirty="0"/>
              <a:t>Oltre all’utente finale, che potrà usufruire dei servizi messi a disposizione sul nostro sistema, abbiamo previsto anche la figura di un amministratore che avrà servizi e responsabilità maggiori dell’utente.</a:t>
            </a:r>
          </a:p>
          <a:p>
            <a:r>
              <a:rPr lang="it-IT" sz="3200" dirty="0"/>
              <a:t>Inoltre a prescindere dal tipo di utente, prima di poter usufruire di qualsiasi servizio bisogna autenticarsi tramite email e password. </a:t>
            </a:r>
          </a:p>
        </p:txBody>
      </p:sp>
    </p:spTree>
    <p:extLst>
      <p:ext uri="{BB962C8B-B14F-4D97-AF65-F5344CB8AC3E}">
        <p14:creationId xmlns:p14="http://schemas.microsoft.com/office/powerpoint/2010/main" val="314906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B31B7BB-EDDA-48EE-8FDA-84B3AD85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 sz="6000" dirty="0"/>
              <a:t>Prodotti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46C1AB3-AC8A-41BB-80A4-FFA1ACA6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2"/>
            <a:ext cx="5983606" cy="4168612"/>
          </a:xfrm>
        </p:spPr>
        <p:txBody>
          <a:bodyPr>
            <a:noAutofit/>
          </a:bodyPr>
          <a:lstStyle/>
          <a:p>
            <a:r>
              <a:rPr lang="it-IT" sz="2600" dirty="0"/>
              <a:t>I prodotti proposti sul nostro e-commerce sono di tre tipologie: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giardinaggio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agricoltura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cura delle piante</a:t>
            </a:r>
          </a:p>
          <a:p>
            <a:endParaRPr lang="it-IT" sz="2600" dirty="0"/>
          </a:p>
        </p:txBody>
      </p:sp>
      <p:pic>
        <p:nvPicPr>
          <p:cNvPr id="11" name="Picture 4" descr="Pesche su un albero">
            <a:extLst>
              <a:ext uri="{FF2B5EF4-FFF2-40B4-BE49-F238E27FC236}">
                <a16:creationId xmlns:a16="http://schemas.microsoft.com/office/drawing/2014/main" id="{F9687A7A-8A31-4251-8974-97A0B901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3" r="6830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F6EFD-55D3-4F69-B161-BC4F61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4FE87C-527A-41A5-8816-9C8324B2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Gli utenti hanno a disposizione un catalogo che potranno visualizzare e sfogliare in qualsiasi momento. Da esso sarà possibile aggiungere un prodotto al carrello, dal quale poi successivamente si potrà procedere con l’acquisto, con il pagamento del rispettivo importo. </a:t>
            </a:r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91870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ante grasse in miniatura">
            <a:extLst>
              <a:ext uri="{FF2B5EF4-FFF2-40B4-BE49-F238E27FC236}">
                <a16:creationId xmlns:a16="http://schemas.microsoft.com/office/drawing/2014/main" id="{6850A69E-341C-4A65-90AA-BCE89284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7" r="32453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488608C3-7CD8-4D47-88E8-878642D001D8}"/>
              </a:ext>
            </a:extLst>
          </p:cNvPr>
          <p:cNvSpPr txBox="1">
            <a:spLocks/>
          </p:cNvSpPr>
          <p:nvPr/>
        </p:nvSpPr>
        <p:spPr>
          <a:xfrm>
            <a:off x="5172072" y="286603"/>
            <a:ext cx="59836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Funzionalità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040817D-DA5E-4C17-BD3F-0377E09EBFB2}"/>
              </a:ext>
            </a:extLst>
          </p:cNvPr>
          <p:cNvSpPr txBox="1">
            <a:spLocks/>
          </p:cNvSpPr>
          <p:nvPr/>
        </p:nvSpPr>
        <p:spPr>
          <a:xfrm>
            <a:off x="5172072" y="2260601"/>
            <a:ext cx="6370354" cy="4310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Le funzionalità del sistema nello specifico sono: 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Registrazione nuovo utente mediante email e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Catalogo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Carrello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Procedi all’ordine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Gestione amministratore</a:t>
            </a:r>
          </a:p>
          <a:p>
            <a:r>
              <a:rPr lang="it-IT" sz="2000" dirty="0"/>
              <a:t>Ne parleremo nel dettagli successivamente.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276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42E9D-2ED8-4BBD-B4BD-23508ECE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Analisi dei siti esistenti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A4746-FB63-42FF-992E-CDA974C4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/>
              <a:t>La seguente piattaforma si propone sul mercato in seguito ad un’analisi di siti esistenti ai quali si ispira. 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Ne sono un esempio: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Peragashop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https://www.peragashop.com/giardinaggio</a:t>
            </a:r>
            <a:endParaRPr lang="it-IT" sz="2400" b="0" i="0" u="sng" strike="noStrike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Agricolashop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https://www.agricolashop.it/</a:t>
            </a:r>
            <a:endParaRPr lang="it-IT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>
                <a:sym typeface="Wingdings" panose="05000000000000000000" pitchFamily="2" charset="2"/>
              </a:rPr>
              <a:t>Ribimex 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https://www.ribimex.it/</a:t>
            </a:r>
            <a:r>
              <a:rPr lang="it-IT" sz="2400" b="0" i="0" u="none" strike="noStrike" dirty="0">
                <a:solidFill>
                  <a:schemeClr val="tx1"/>
                </a:solidFill>
                <a:effectLst/>
              </a:rPr>
              <a:t> </a:t>
            </a:r>
            <a:endParaRPr lang="it-IT" sz="2400" dirty="0">
              <a:solidFill>
                <a:schemeClr val="tx1"/>
              </a:solidFill>
            </a:endParaRP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654948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3324"/>
      </a:dk2>
      <a:lt2>
        <a:srgbClr val="E8E2E8"/>
      </a:lt2>
      <a:accent1>
        <a:srgbClr val="21BA22"/>
      </a:accent1>
      <a:accent2>
        <a:srgbClr val="57B614"/>
      </a:accent2>
      <a:accent3>
        <a:srgbClr val="92AA1E"/>
      </a:accent3>
      <a:accent4>
        <a:srgbClr val="C79B16"/>
      </a:accent4>
      <a:accent5>
        <a:srgbClr val="E76929"/>
      </a:accent5>
      <a:accent6>
        <a:srgbClr val="D51726"/>
      </a:accent6>
      <a:hlink>
        <a:srgbClr val="AE743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1251</Words>
  <Application>Microsoft Office PowerPoint</Application>
  <PresentationFormat>Widescreen</PresentationFormat>
  <Paragraphs>159</Paragraphs>
  <Slides>40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Arial</vt:lpstr>
      <vt:lpstr>Calibri</vt:lpstr>
      <vt:lpstr>Univers</vt:lpstr>
      <vt:lpstr>Univers Condensed</vt:lpstr>
      <vt:lpstr>Wingdings</vt:lpstr>
      <vt:lpstr>RetrospectVTI</vt:lpstr>
      <vt:lpstr>Oltre il Giardino</vt:lpstr>
      <vt:lpstr>Introduzione </vt:lpstr>
      <vt:lpstr>Dal giardinaggio all’agricoltura</vt:lpstr>
      <vt:lpstr>Obiettivo </vt:lpstr>
      <vt:lpstr>Utenti  </vt:lpstr>
      <vt:lpstr>Prodotti</vt:lpstr>
      <vt:lpstr>Funzionalità</vt:lpstr>
      <vt:lpstr>Presentazione standard di PowerPoint</vt:lpstr>
      <vt:lpstr>Analisi dei siti esistenti</vt:lpstr>
      <vt:lpstr>Peragashop</vt:lpstr>
      <vt:lpstr>Pro e contro</vt:lpstr>
      <vt:lpstr>Agricolashop</vt:lpstr>
      <vt:lpstr>Pro e contro</vt:lpstr>
      <vt:lpstr>Ribimex</vt:lpstr>
      <vt:lpstr>Pro e contro</vt:lpstr>
      <vt:lpstr>Soluzione Proposta-Oltre il giardino</vt:lpstr>
      <vt:lpstr>Soluzione proposta</vt:lpstr>
      <vt:lpstr>Soluzione proposta</vt:lpstr>
      <vt:lpstr>Diagramma Navigazionale</vt:lpstr>
      <vt:lpstr>Mappa Dei Contenuti</vt:lpstr>
      <vt:lpstr>Catalogo</vt:lpstr>
      <vt:lpstr>Carrello</vt:lpstr>
      <vt:lpstr>Database</vt:lpstr>
      <vt:lpstr>MVC</vt:lpstr>
      <vt:lpstr>Data Source</vt:lpstr>
      <vt:lpstr>Responsive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Barra di ricerca</vt:lpstr>
      <vt:lpstr>Script - Catalogo</vt:lpstr>
      <vt:lpstr>Carrello Vuoto</vt:lpstr>
      <vt:lpstr>404-Error</vt:lpstr>
      <vt:lpstr>Pagine Statiche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Oltre il Giardino</dc:title>
  <dc:creator>Alessia Crispo</dc:creator>
  <cp:lastModifiedBy>Alessia Crispo</cp:lastModifiedBy>
  <cp:revision>2</cp:revision>
  <dcterms:created xsi:type="dcterms:W3CDTF">2021-02-18T21:56:16Z</dcterms:created>
  <dcterms:modified xsi:type="dcterms:W3CDTF">2021-02-18T22:00:52Z</dcterms:modified>
</cp:coreProperties>
</file>